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8" r:id="rId21"/>
    <p:sldId id="279" r:id="rId22"/>
    <p:sldId id="276" r:id="rId23"/>
    <p:sldId id="277" r:id="rId24"/>
  </p:sldIdLst>
  <p:sldSz cx="9144000" cy="5143500" type="screen16x9"/>
  <p:notesSz cx="6858000" cy="9144000"/>
  <p:embeddedFontLst>
    <p:embeddedFont>
      <p:font typeface="Spectral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d6651821f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d6651821f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d6651821f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d6651821f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d6651821f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d6651821f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d6651821f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d6651821f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d6651821f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d6651821f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d6651821f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d6651821f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d6651821f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d6651821f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d665182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d665182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d6651821f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d6651821f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d6651821f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d6651821f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d6651821f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d6651821f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d6651821f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d6651821f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d6651821f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d6651821f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d6651821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d6651821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d6651821f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d6651821f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d6b99dc9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d6b99dc9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d6651821f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d6651821f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d6651821f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d6651821f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d6651821f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d6651821f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d6b99dc9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d6b99dc9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Spectral"/>
                <a:ea typeface="Spectral"/>
                <a:cs typeface="Spectral"/>
                <a:sym typeface="Spectral"/>
              </a:rPr>
              <a:t>CORONAVIRUS PANDEMIC</a:t>
            </a:r>
            <a:endParaRPr sz="3600" dirty="0"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Spectral"/>
                <a:ea typeface="Spectral"/>
                <a:cs typeface="Spectral"/>
                <a:sym typeface="Spectral"/>
              </a:rPr>
              <a:t>AND ITS IMPACT ON UNITED STATES’ AND CHINA’S ECONOMY </a:t>
            </a:r>
            <a:endParaRPr sz="3600" dirty="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072650"/>
            <a:ext cx="85206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We will analyze the impact the Wuhan Coronavirus pandemic 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is having on US and Chinese stock markets.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Our results will help predict a way to manage portfolios during a pandemic.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302" y="653386"/>
            <a:ext cx="7268448" cy="432580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078109C-EED8-492E-8471-7562D2A656C9}"/>
              </a:ext>
            </a:extLst>
          </p:cNvPr>
          <p:cNvSpPr/>
          <p:nvPr/>
        </p:nvSpPr>
        <p:spPr>
          <a:xfrm>
            <a:off x="2728912" y="345609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" dirty="0">
                <a:latin typeface="Spectral"/>
                <a:ea typeface="Spectral"/>
                <a:cs typeface="Spectral"/>
                <a:sym typeface="Spectral"/>
              </a:rPr>
              <a:t>China to Coro</a:t>
            </a:r>
            <a:r>
              <a:rPr lang="en-US" dirty="0" err="1">
                <a:latin typeface="Spectral"/>
                <a:ea typeface="Spectral"/>
                <a:cs typeface="Spectral"/>
                <a:sym typeface="Spectral"/>
              </a:rPr>
              <a:t>navirus</a:t>
            </a:r>
            <a:r>
              <a:rPr lang="en-US" dirty="0">
                <a:latin typeface="Spectral"/>
                <a:ea typeface="Spectral"/>
                <a:cs typeface="Spectral"/>
                <a:sym typeface="Spectral"/>
              </a:rPr>
              <a:t> Correlations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351" y="661096"/>
            <a:ext cx="6737343" cy="41290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DE4EC6-D6EA-4749-9571-B587AF0A853E}"/>
              </a:ext>
            </a:extLst>
          </p:cNvPr>
          <p:cNvSpPr/>
          <p:nvPr/>
        </p:nvSpPr>
        <p:spPr>
          <a:xfrm>
            <a:off x="3271001" y="353319"/>
            <a:ext cx="28232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dirty="0">
                <a:latin typeface="Spectral"/>
                <a:ea typeface="Spectral"/>
                <a:cs typeface="Spectral"/>
                <a:sym typeface="Spectral"/>
              </a:rPr>
              <a:t>USA to Coro</a:t>
            </a:r>
            <a:r>
              <a:rPr lang="en-US" dirty="0" err="1">
                <a:latin typeface="Spectral"/>
                <a:ea typeface="Spectral"/>
                <a:cs typeface="Spectral"/>
                <a:sym typeface="Spectral"/>
              </a:rPr>
              <a:t>navirus</a:t>
            </a:r>
            <a:r>
              <a:rPr lang="en-US" dirty="0">
                <a:latin typeface="Spectral"/>
                <a:ea typeface="Spectral"/>
                <a:cs typeface="Spectral"/>
                <a:sym typeface="Spectral"/>
              </a:rPr>
              <a:t> Correlations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Spectral"/>
                <a:ea typeface="Spectral"/>
                <a:cs typeface="Spectral"/>
                <a:sym typeface="Spectral"/>
              </a:rPr>
              <a:t>Correlation between China and US Top 5 Stock Markets</a:t>
            </a:r>
            <a:endParaRPr sz="1800" dirty="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26" name="Google Shape;1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399" y="1017725"/>
            <a:ext cx="6595023" cy="407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title"/>
          </p:nvPr>
        </p:nvSpPr>
        <p:spPr>
          <a:xfrm>
            <a:off x="311700" y="305650"/>
            <a:ext cx="85206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Spectral"/>
                <a:ea typeface="Spectral"/>
                <a:cs typeface="Spectral"/>
                <a:sym typeface="Spectral"/>
              </a:rPr>
              <a:t>Infection Rate to Market Change</a:t>
            </a:r>
            <a:r>
              <a:rPr lang="en" dirty="0">
                <a:latin typeface="Spectral"/>
                <a:ea typeface="Spectral"/>
                <a:cs typeface="Spectral"/>
                <a:sym typeface="Spectral"/>
              </a:rPr>
              <a:t> </a:t>
            </a:r>
            <a:endParaRPr dirty="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3C4C9D-7C94-48FE-8072-87603F8FB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253" y="872435"/>
            <a:ext cx="7379494" cy="411628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Spectral"/>
                <a:ea typeface="Spectral"/>
                <a:cs typeface="Spectral"/>
                <a:sym typeface="Spectral"/>
              </a:rPr>
              <a:t>Recovery Rate to Market change </a:t>
            </a:r>
            <a:endParaRPr sz="2000" dirty="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D83AE7-DBC9-4061-ADCB-16D950341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787" y="829286"/>
            <a:ext cx="6724651" cy="386918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latin typeface="Spectral"/>
                <a:ea typeface="Spectral"/>
                <a:cs typeface="Spectral"/>
                <a:sym typeface="Spectral"/>
              </a:rPr>
              <a:t>ENERGY</a:t>
            </a:r>
            <a:r>
              <a:rPr lang="en" dirty="0">
                <a:latin typeface="Spectral"/>
                <a:ea typeface="Spectral"/>
                <a:cs typeface="Spectral"/>
                <a:sym typeface="Spectral"/>
              </a:rPr>
              <a:t> </a:t>
            </a:r>
            <a:endParaRPr dirty="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6A3F5B-A3D1-46C3-960A-E2FAAEB6C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7725"/>
            <a:ext cx="4733864" cy="26607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475FDE-5BD2-43EC-AEA9-FAA685041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751" y="1017725"/>
            <a:ext cx="4586166" cy="257260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Spectral"/>
                <a:ea typeface="Spectral"/>
                <a:cs typeface="Spectral"/>
                <a:sym typeface="Spectral"/>
              </a:rPr>
              <a:t>TECH</a:t>
            </a:r>
            <a:endParaRPr dirty="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7012C2-0AE1-4A91-B4ED-76A1E5003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94" y="1130523"/>
            <a:ext cx="4738687" cy="25875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5A25ED-A9B5-4988-BA1C-5B3E1D2B4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77648"/>
            <a:ext cx="4446038" cy="249328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Spectral"/>
                <a:ea typeface="Spectral"/>
                <a:cs typeface="Spectral"/>
                <a:sym typeface="Spectral"/>
              </a:rPr>
              <a:t>MATERIALS</a:t>
            </a:r>
            <a:endParaRPr dirty="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9A6352-7CE5-4946-8C25-07D278B41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3" y="1130337"/>
            <a:ext cx="4529137" cy="25498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6C281D-04FA-483F-A162-51F86CCC5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1130337"/>
            <a:ext cx="4336500" cy="248440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Spectral"/>
                <a:ea typeface="Spectral"/>
                <a:cs typeface="Spectral"/>
                <a:sym typeface="Spectral"/>
              </a:rPr>
              <a:t>HEALTHCARE</a:t>
            </a:r>
            <a:endParaRPr dirty="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F2DF12-F5E1-47B8-92E0-BBE131C04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20" y="1165748"/>
            <a:ext cx="4455318" cy="25451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CB73C7-9392-4FAE-B8F9-BBAA7D084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682" y="1204402"/>
            <a:ext cx="4314825" cy="250651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>
            <a:spLocks noGrp="1"/>
          </p:cNvSpPr>
          <p:nvPr>
            <p:ph type="title"/>
          </p:nvPr>
        </p:nvSpPr>
        <p:spPr>
          <a:xfrm>
            <a:off x="202213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Spectral"/>
                <a:ea typeface="Spectral"/>
                <a:cs typeface="Spectral"/>
                <a:sym typeface="Spectral"/>
              </a:rPr>
              <a:t>CONSUMER STAPLES</a:t>
            </a:r>
            <a:endParaRPr sz="2000" dirty="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C8B71D-3CC3-4A69-8119-327894734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14" y="1150143"/>
            <a:ext cx="4406435" cy="25143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391EB4-6E76-486B-89EC-BE5C08005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868" y="1058143"/>
            <a:ext cx="4548132" cy="260634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01010"/>
                </a:solidFill>
                <a:highlight>
                  <a:schemeClr val="lt1"/>
                </a:highlight>
                <a:latin typeface="Spectral"/>
                <a:ea typeface="Spectral"/>
                <a:cs typeface="Spectral"/>
                <a:sym typeface="Spectral"/>
              </a:rPr>
              <a:t>The Wuhan-centered outbreak, which first began in December 2019, is expected to continue to spread widely within China, with additional cases exported to other countries.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3693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D5FAA-3540-4EC1-8049-A7E5AED47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Beta for China Stock Market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A7245F-B10C-4E21-B65D-F4E0789EE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7" y="878130"/>
            <a:ext cx="7439026" cy="417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800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BD8E4-FEC5-4C51-B647-01026184D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Beta for USA Stock Market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519B61-867C-4440-9F5F-8ACC9A4BB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43" y="836014"/>
            <a:ext cx="7377113" cy="405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26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Montecarlos Simulations for China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79" name="Google Shape;1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125" y="1017725"/>
            <a:ext cx="6319123" cy="390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Montecarlos Simulations for US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85" name="Google Shape;1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7475" y="1075275"/>
            <a:ext cx="617873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Spectral"/>
                <a:ea typeface="Spectral"/>
                <a:cs typeface="Spectral"/>
                <a:sym typeface="Spectral"/>
              </a:rPr>
              <a:t>Death and Recovery Rates Per Day in China</a:t>
            </a:r>
            <a:endParaRPr sz="27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125" y="1328025"/>
            <a:ext cx="7627324" cy="32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Spectral"/>
                <a:ea typeface="Spectral"/>
                <a:cs typeface="Spectral"/>
                <a:sym typeface="Spectral"/>
              </a:rPr>
              <a:t>We projected the growth of the ‘Infected’ and ‘Death’ rates for China </a:t>
            </a:r>
            <a:endParaRPr sz="27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1750" y="1794875"/>
            <a:ext cx="4383216" cy="266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650" y="1794876"/>
            <a:ext cx="4452351" cy="266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01010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The risk remains very low to the United States with only TWELVE ‘Infected’ cases and ZERO ‘Deaths’ reported to this day. 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700" y="1163375"/>
            <a:ext cx="7876724" cy="346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We determined the top 5 markets affected by the outbreak in the 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US and CHINA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00" y="1239075"/>
            <a:ext cx="4385980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6200" y="1322525"/>
            <a:ext cx="3960426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9"/>
          <p:cNvSpPr txBox="1"/>
          <p:nvPr/>
        </p:nvSpPr>
        <p:spPr>
          <a:xfrm>
            <a:off x="801025" y="474300"/>
            <a:ext cx="7578300" cy="7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Spectral"/>
                <a:ea typeface="Spectral"/>
                <a:cs typeface="Spectral"/>
                <a:sym typeface="Spectral"/>
              </a:rPr>
              <a:t>TECH, ENERGY, MATERIALS, HEALTHCARE AND CONSUMER STAPLES</a:t>
            </a:r>
            <a:endParaRPr sz="22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latin typeface="Spectral"/>
                <a:ea typeface="Spectral"/>
                <a:cs typeface="Spectral"/>
                <a:sym typeface="Spectral"/>
              </a:rPr>
              <a:t>We took a look at China’s Top 5 Markets at the beginning of the outbreak to decide which were affected negatively and positively.    </a:t>
            </a:r>
            <a:endParaRPr sz="1500" dirty="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875" y="1064725"/>
            <a:ext cx="603450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Spectral"/>
                <a:ea typeface="Spectral"/>
                <a:cs typeface="Spectral"/>
                <a:sym typeface="Spectral"/>
              </a:rPr>
              <a:t>We also took the Daily Returns for the Top 5 US Stock Markets and SP500 to determine any correlations between the growth of the virus and the increase or decrease of stock value. </a:t>
            </a:r>
            <a:endParaRPr sz="15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04" name="Google Shape;104;p21"/>
          <p:cNvSpPr txBox="1">
            <a:spLocks noGrp="1"/>
          </p:cNvSpPr>
          <p:nvPr>
            <p:ph type="body" idx="1"/>
          </p:nvPr>
        </p:nvSpPr>
        <p:spPr>
          <a:xfrm>
            <a:off x="311700" y="12473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9650" y="1175575"/>
            <a:ext cx="5459700" cy="330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259</Words>
  <Application>Microsoft Office PowerPoint</Application>
  <PresentationFormat>On-screen Show (16:9)</PresentationFormat>
  <Paragraphs>31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Spectral</vt:lpstr>
      <vt:lpstr>Simple Light</vt:lpstr>
      <vt:lpstr>CORONAVIRUS PANDEMIC AND ITS IMPACT ON UNITED STATES’ AND CHINA’S ECONOMY </vt:lpstr>
      <vt:lpstr>The Wuhan-centered outbreak, which first began in December 2019, is expected to continue to spread widely within China, with additional cases exported to other countries.  </vt:lpstr>
      <vt:lpstr>Death and Recovery Rates Per Day in China</vt:lpstr>
      <vt:lpstr>We projected the growth of the ‘Infected’ and ‘Death’ rates for China </vt:lpstr>
      <vt:lpstr>The risk remains very low to the United States with only TWELVE ‘Infected’ cases and ZERO ‘Deaths’ reported to this day. </vt:lpstr>
      <vt:lpstr>We determined the top 5 markets affected by the outbreak in the  US and CHINA </vt:lpstr>
      <vt:lpstr>PowerPoint Presentation</vt:lpstr>
      <vt:lpstr>We took a look at China’s Top 5 Markets at the beginning of the outbreak to decide which were affected negatively and positively.    </vt:lpstr>
      <vt:lpstr>We also took the Daily Returns for the Top 5 US Stock Markets and SP500 to determine any correlations between the growth of the virus and the increase or decrease of stock value. </vt:lpstr>
      <vt:lpstr>PowerPoint Presentation</vt:lpstr>
      <vt:lpstr>PowerPoint Presentation</vt:lpstr>
      <vt:lpstr>Correlation between China and US Top 5 Stock Markets</vt:lpstr>
      <vt:lpstr>Infection Rate to Market Change </vt:lpstr>
      <vt:lpstr>Recovery Rate to Market change </vt:lpstr>
      <vt:lpstr>ENERGY </vt:lpstr>
      <vt:lpstr>TECH</vt:lpstr>
      <vt:lpstr>MATERIALS</vt:lpstr>
      <vt:lpstr>HEALTHCARE</vt:lpstr>
      <vt:lpstr>CONSUMER STAPLES</vt:lpstr>
      <vt:lpstr>Beta for China Stock Market</vt:lpstr>
      <vt:lpstr>Beta for USA Stock Market</vt:lpstr>
      <vt:lpstr>Montecarlos Simulations for China</vt:lpstr>
      <vt:lpstr>Montecarlos Simulations for 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CORONAVIRUS PANDEMIC AND ITS IMPACT ON UNITED STATES AND CHINA’S ECONOMY </dc:title>
  <cp:lastModifiedBy>James Phalen</cp:lastModifiedBy>
  <cp:revision>6</cp:revision>
  <dcterms:modified xsi:type="dcterms:W3CDTF">2020-02-11T23:38:37Z</dcterms:modified>
</cp:coreProperties>
</file>